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0" r:id="rId4"/>
    <p:sldId id="270" r:id="rId5"/>
    <p:sldId id="258" r:id="rId6"/>
    <p:sldId id="259" r:id="rId7"/>
    <p:sldId id="260" r:id="rId8"/>
    <p:sldId id="261" r:id="rId9"/>
    <p:sldId id="262" r:id="rId10"/>
    <p:sldId id="277" r:id="rId11"/>
    <p:sldId id="278" r:id="rId12"/>
    <p:sldId id="264" r:id="rId13"/>
    <p:sldId id="273" r:id="rId14"/>
    <p:sldId id="279" r:id="rId15"/>
    <p:sldId id="281" r:id="rId16"/>
    <p:sldId id="282" r:id="rId17"/>
    <p:sldId id="269" r:id="rId18"/>
    <p:sldId id="27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56" d="100"/>
          <a:sy n="5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ineersgarage.com/fsk-modulators-using-ic-555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foru.com/technology-trends/learn-electronics/555-timer-working-specification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B2F7-4E0A-50F5-5E1D-6D53A70B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94F9A-4687-62B2-EF39-98ED1A77A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454" y="1018964"/>
            <a:ext cx="10015538" cy="19578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pPr algn="ctr"/>
            <a:r>
              <a:rPr lang="en-US" sz="8000" b="1" i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FSK Modulator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41BB4-EB95-191D-15F0-82331F8DFB0A}"/>
              </a:ext>
            </a:extLst>
          </p:cNvPr>
          <p:cNvSpPr txBox="1"/>
          <p:nvPr/>
        </p:nvSpPr>
        <p:spPr>
          <a:xfrm>
            <a:off x="6528910" y="4394093"/>
            <a:ext cx="531256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/>
              <a:t>Group Members:-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Shreyas Talokar - 612207092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Suraj Shewale - 612207077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Tanmay Raut - 612207070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6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0C1B8-D59B-172A-A695-D8A092A275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5C1C4-09CD-AE56-A584-2D5B9AD0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40" y="421736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FSK modulator SIMULATION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B74E8-7DB1-A6BF-144F-CE1105C9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0619" y="1592827"/>
            <a:ext cx="7770761" cy="45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0C1B8-D59B-172A-A695-D8A092A275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5C1C4-09CD-AE56-A584-2D5B9AD0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40" y="421736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FSK modulator SIMULATION 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B74E8-7DB1-A6BF-144F-CE1105C9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5045" y="1573161"/>
            <a:ext cx="6021239" cy="46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FD1CD-FA22-20FF-803D-65741DDE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138E7-13FE-A6F5-2CD9-2A098412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83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Functions OF COMPONENTS USED:-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ADF62-AA58-5FCB-33CC-C82C78FC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6" y="1340500"/>
            <a:ext cx="5835014" cy="473334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600" b="1" dirty="0"/>
              <a:t>IC 555 Pin Functions:-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1 :- Ground, Connects to the 0V Power Supply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2 :- Trigger, </a:t>
            </a:r>
            <a:r>
              <a:rPr lang="en-US" sz="2200" b="1" i="0" dirty="0">
                <a:effectLst/>
              </a:rPr>
              <a:t>Determines the threshold at which the output switches state; when voltage falls below one-third of Vcc, it triggers the IC.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3 :- Output, </a:t>
            </a:r>
            <a:r>
              <a:rPr lang="en-US" sz="2200" b="1" i="0" dirty="0">
                <a:effectLst/>
              </a:rPr>
              <a:t>Provides the output signal of the IC, which switches between high and low states based on internal timing.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4 :- Reset, </a:t>
            </a:r>
            <a:r>
              <a:rPr lang="en-US" sz="2200" b="1" i="0" dirty="0">
                <a:effectLst/>
              </a:rPr>
              <a:t>When a low voltage is applied to this pin, it resets the timing cycle of the IC, typically connected to Vcc for normal operation.</a:t>
            </a:r>
          </a:p>
          <a:p>
            <a:pPr marL="0" indent="0">
              <a:buNone/>
            </a:pPr>
            <a:endParaRPr lang="en-US" sz="2000" b="1" i="0" dirty="0">
              <a:effectLst/>
            </a:endParaRPr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026" name="Picture 2" descr="555 Timer IC Pin Diagram, Modes, Circuit, Working, Datasheet">
            <a:extLst>
              <a:ext uri="{FF2B5EF4-FFF2-40B4-BE49-F238E27FC236}">
                <a16:creationId xmlns:a16="http://schemas.microsoft.com/office/drawing/2014/main" id="{D6EBFBE0-2FCF-C5D7-A080-67340815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80" y="1484572"/>
            <a:ext cx="4968240" cy="32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775D7-C5FB-FD28-CABF-34F5311C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2C131-2E7A-24D1-D8E2-1B170FDF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A23C4-7120-CF11-46E4-75EBCF2D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83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Functions OF COMPONENTS USED:-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E3FB-89D9-D2C1-4598-48E39CC59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66" y="1340500"/>
            <a:ext cx="5835014" cy="473334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600" b="1" dirty="0"/>
              <a:t>IC 555 Pin Functions:-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5 :- Control Voltage, </a:t>
            </a:r>
            <a:r>
              <a:rPr lang="en-US" sz="2200" b="1" i="0" dirty="0">
                <a:effectLst/>
              </a:rPr>
              <a:t>Allows external voltage control over the threshold and trigger levels, affecting the timing characteristics of the IC.</a:t>
            </a:r>
            <a:endParaRPr lang="en-US" sz="2200" b="1" dirty="0"/>
          </a:p>
          <a:p>
            <a:pPr>
              <a:spcBef>
                <a:spcPts val="100"/>
              </a:spcBef>
            </a:pPr>
            <a:r>
              <a:rPr lang="en-US" sz="2200" b="1" dirty="0"/>
              <a:t>Pin 6 :- Threshold, </a:t>
            </a:r>
            <a:r>
              <a:rPr lang="en-US" sz="2200" b="1" i="0" dirty="0">
                <a:effectLst/>
              </a:rPr>
              <a:t>Sets the voltage level at which the output switches state; when voltage exceeds two-thirds of Vcc, it triggers the IC.</a:t>
            </a:r>
            <a:endParaRPr lang="en-US" sz="2200" b="1" dirty="0"/>
          </a:p>
          <a:p>
            <a:pPr>
              <a:spcBef>
                <a:spcPts val="100"/>
              </a:spcBef>
            </a:pPr>
            <a:r>
              <a:rPr lang="en-US" sz="2200" b="1" dirty="0"/>
              <a:t>Pin 7 :- Discharge, </a:t>
            </a:r>
            <a:r>
              <a:rPr lang="en-US" sz="2200" b="1" i="0" dirty="0">
                <a:effectLst/>
              </a:rPr>
              <a:t>Used to discharge the timing capacitor to ground during the timing cycle, ensuring proper timing operation.</a:t>
            </a:r>
          </a:p>
          <a:p>
            <a:pPr>
              <a:spcBef>
                <a:spcPts val="100"/>
              </a:spcBef>
            </a:pPr>
            <a:r>
              <a:rPr lang="en-US" sz="2200" b="1" dirty="0"/>
              <a:t>Pin 8 :- +Vcc, </a:t>
            </a:r>
            <a:r>
              <a:rPr lang="en-US" sz="2200" b="1" i="0" dirty="0">
                <a:effectLst/>
              </a:rPr>
              <a:t>Connected to the positive power supply.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026" name="Picture 2" descr="555 Timer IC Pin Diagram, Modes, Circuit, Working, Datasheet">
            <a:extLst>
              <a:ext uri="{FF2B5EF4-FFF2-40B4-BE49-F238E27FC236}">
                <a16:creationId xmlns:a16="http://schemas.microsoft.com/office/drawing/2014/main" id="{F3121379-9170-FF62-298E-BB279223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80" y="1484572"/>
            <a:ext cx="4968240" cy="32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0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C88C3-2A6E-A1CD-87B2-4F14B3F7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9C2B6-1343-D75B-F73E-91C77AEC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/>
              <a:t>HARDWARE CIRCUIT :-</a:t>
            </a:r>
          </a:p>
        </p:txBody>
      </p:sp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586EF2F1-CC63-BDFF-6C98-B1DDD798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6" y="1956617"/>
            <a:ext cx="5014452" cy="3760839"/>
          </a:xfrm>
          <a:prstGeom prst="rect">
            <a:avLst/>
          </a:prstGeom>
        </p:spPr>
      </p:pic>
      <p:pic>
        <p:nvPicPr>
          <p:cNvPr id="10" name="Picture 9" descr="A circuit board with wires on it&#10;&#10;Description automatically generated">
            <a:extLst>
              <a:ext uri="{FF2B5EF4-FFF2-40B4-BE49-F238E27FC236}">
                <a16:creationId xmlns:a16="http://schemas.microsoft.com/office/drawing/2014/main" id="{9ABFA071-F67E-63CB-F625-9DDC0267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223822" y="1956616"/>
            <a:ext cx="5014451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0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C88C3-2A6E-A1CD-87B2-4F14B3F7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9C2B6-1343-D75B-F73E-91C77AEC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/>
              <a:t>output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707C1-FD23-0C84-6FBD-1BF7121B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3" y="1775222"/>
            <a:ext cx="6192838" cy="46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C88C3-2A6E-A1CD-87B2-4F14B3F7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9C2B6-1343-D75B-F73E-91C77AEC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33" y="212799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PCB DESIGN AND HARDWARE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8E7C2-9185-6B95-0AFA-8C95EFBF7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8" t="28948" r="4766" b="23333"/>
          <a:stretch/>
        </p:blipFill>
        <p:spPr>
          <a:xfrm>
            <a:off x="6317617" y="1502029"/>
            <a:ext cx="5200650" cy="4928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4CB3A-DF6D-CE02-0163-2B559589B4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5" t="23333" r="6719" b="21069"/>
          <a:stretch/>
        </p:blipFill>
        <p:spPr>
          <a:xfrm>
            <a:off x="892935" y="1624563"/>
            <a:ext cx="4981449" cy="1824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E9A18C-BA10-6014-BC13-9D925A401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9" t="26129" r="7324" b="22333"/>
          <a:stretch/>
        </p:blipFill>
        <p:spPr>
          <a:xfrm>
            <a:off x="673733" y="3833749"/>
            <a:ext cx="5418529" cy="20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C88C3-2A6E-A1CD-87B2-4F14B3F7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9C2B6-1343-D75B-F73E-91C77AEC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/>
              <a:t>Applications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1902-EF8F-EACB-D10A-ACF430D1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79835"/>
            <a:ext cx="10660625" cy="4268565"/>
          </a:xfrm>
        </p:spPr>
        <p:txBody>
          <a:bodyPr>
            <a:noAutofit/>
          </a:bodyPr>
          <a:lstStyle/>
          <a:p>
            <a:r>
              <a:rPr lang="en-US" sz="2800" b="1" dirty="0"/>
              <a:t>It is used Point to point military communication and telephone modems.</a:t>
            </a:r>
          </a:p>
          <a:p>
            <a:r>
              <a:rPr lang="en-US" sz="2800" b="1" dirty="0"/>
              <a:t> The technology is used for communication systems such as amateur radio, caller ID and emergency broadcasts.
Thus ,in project frequency shift keying using ic 555 is achieved. </a:t>
            </a:r>
          </a:p>
          <a:p>
            <a:r>
              <a:rPr lang="en-US" sz="2800" b="1" dirty="0"/>
              <a:t>It having two frequency such as mark frequency(1008HZ) and space frequency(1218HZ).</a:t>
            </a:r>
          </a:p>
          <a:p>
            <a:r>
              <a:rPr lang="en-US" sz="2800" b="1" dirty="0"/>
              <a:t>Frequency shift keying is better than amplitude shift keying as it have a better noise immunity.</a:t>
            </a:r>
          </a:p>
        </p:txBody>
      </p:sp>
    </p:spTree>
    <p:extLst>
      <p:ext uri="{BB962C8B-B14F-4D97-AF65-F5344CB8AC3E}">
        <p14:creationId xmlns:p14="http://schemas.microsoft.com/office/powerpoint/2010/main" val="372264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F02F-F32C-BF11-900C-C2898918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AD8C3-113E-9CCE-FF87-DF502DB4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1C27E-CAE8-8F48-CEF5-57D4FB45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/>
              <a:t>References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EE6F-A1CD-180D-6896-8C48C1E0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8216"/>
            <a:ext cx="10660625" cy="59200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https://www.engineersgarage.com/fsk-modulators-using-ic-555/</a:t>
            </a:r>
            <a:endParaRPr lang="en-US" sz="2800" b="1" dirty="0"/>
          </a:p>
          <a:p>
            <a:r>
              <a:rPr lang="en-US" sz="28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https://www.electronicsforu.com/technology-trends/learn-electronics/555-timer-working-specifications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05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8F118-4B59-CAA5-68F4-C6B75880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5B891-D92D-86A8-0EA2-56868A38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19" y="1799341"/>
            <a:ext cx="10080293" cy="327898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pPr algn="ctr"/>
            <a:r>
              <a:rPr lang="en-US" sz="18000" b="1" i="1" dirty="0">
                <a:latin typeface="ADLaM Display" panose="02000000000000000000" pitchFamily="2" charset="0"/>
                <a:ea typeface="ADLaM Display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8588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FB28-F070-CC4B-9397-2F2CA668B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B4541-53A6-4580-666D-CEA1677F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491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AIM:-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2B2-C72D-948B-38FF-FDE48AC6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23497"/>
            <a:ext cx="10395154" cy="215609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b="1" dirty="0"/>
              <a:t>To Design FSK Modulator using IC 555</a:t>
            </a:r>
          </a:p>
        </p:txBody>
      </p:sp>
    </p:spTree>
    <p:extLst>
      <p:ext uri="{BB962C8B-B14F-4D97-AF65-F5344CB8AC3E}">
        <p14:creationId xmlns:p14="http://schemas.microsoft.com/office/powerpoint/2010/main" val="140798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FB28-F070-CC4B-9397-2F2CA668B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B4541-53A6-4580-666D-CEA1677F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491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Objectives:-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E52B2-C72D-948B-38FF-FDE48AC6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26076"/>
            <a:ext cx="10395154" cy="4573365"/>
          </a:xfrm>
        </p:spPr>
        <p:txBody>
          <a:bodyPr>
            <a:noAutofit/>
          </a:bodyPr>
          <a:lstStyle/>
          <a:p>
            <a:r>
              <a:rPr lang="en-US" sz="2600" b="1" dirty="0"/>
              <a:t>Develop a Frequency Shift Keying (FSK) modulator circuit using IC555 to efficiently shift between two frequencies corresponding to binary 0 &amp;1.</a:t>
            </a:r>
          </a:p>
          <a:p>
            <a:r>
              <a:rPr lang="en-US" sz="2600" b="1" dirty="0"/>
              <a:t>Investigate and optimize the operational configuration of the IC555 for FSK modulation, considering all parameters.</a:t>
            </a:r>
          </a:p>
          <a:p>
            <a:r>
              <a:rPr lang="en-US" sz="2600" b="1" dirty="0"/>
              <a:t>To analyze the advantages and disadvantages of FSK Modulation.</a:t>
            </a:r>
          </a:p>
          <a:p>
            <a:r>
              <a:rPr lang="en-US" sz="2600" b="1" dirty="0"/>
              <a:t>To Explore the Mathematical Foundation of FSK.</a:t>
            </a:r>
          </a:p>
          <a:p>
            <a:r>
              <a:rPr lang="en-US" sz="2600" b="1" dirty="0"/>
              <a:t>To Summarize the Significance of FSK Modulation.</a:t>
            </a:r>
          </a:p>
        </p:txBody>
      </p:sp>
    </p:spTree>
    <p:extLst>
      <p:ext uri="{BB962C8B-B14F-4D97-AF65-F5344CB8AC3E}">
        <p14:creationId xmlns:p14="http://schemas.microsoft.com/office/powerpoint/2010/main" val="308014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14F04-7DB3-0266-22E1-BEDE9BE6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49442-981F-0805-C98E-39FAFEA3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i="1" dirty="0"/>
              <a:t>MATERIAL REQUIRED:-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6ECA070-5832-7403-F471-7DC90AA87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284373"/>
              </p:ext>
            </p:extLst>
          </p:nvPr>
        </p:nvGraphicFramePr>
        <p:xfrm>
          <a:off x="1867415" y="2218265"/>
          <a:ext cx="7768195" cy="337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276">
                  <a:extLst>
                    <a:ext uri="{9D8B030D-6E8A-4147-A177-3AD203B41FA5}">
                      <a16:colId xmlns:a16="http://schemas.microsoft.com/office/drawing/2014/main" val="3654782063"/>
                    </a:ext>
                  </a:extLst>
                </a:gridCol>
                <a:gridCol w="2680867">
                  <a:extLst>
                    <a:ext uri="{9D8B030D-6E8A-4147-A177-3AD203B41FA5}">
                      <a16:colId xmlns:a16="http://schemas.microsoft.com/office/drawing/2014/main" val="346880543"/>
                    </a:ext>
                  </a:extLst>
                </a:gridCol>
                <a:gridCol w="4117052">
                  <a:extLst>
                    <a:ext uri="{9D8B030D-6E8A-4147-A177-3AD203B41FA5}">
                      <a16:colId xmlns:a16="http://schemas.microsoft.com/office/drawing/2014/main" val="369774900"/>
                    </a:ext>
                  </a:extLst>
                </a:gridCol>
              </a:tblGrid>
              <a:tr h="873854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12958"/>
                  </a:ext>
                </a:extLst>
              </a:tr>
              <a:tr h="49934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IC 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915075"/>
                  </a:ext>
                </a:extLst>
              </a:tr>
              <a:tr h="49934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PNP 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128226"/>
                  </a:ext>
                </a:extLst>
              </a:tr>
              <a:tr h="49934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45900"/>
                  </a:ext>
                </a:extLst>
              </a:tr>
              <a:tr h="4993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POTENTIOMETER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69167"/>
                  </a:ext>
                </a:extLst>
              </a:tr>
              <a:tr h="49934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8AC36-CF8B-DE60-E5EB-D5B4F62B05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FB335-D4BA-C335-D760-EACB49B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/>
              <a:t>FSK (Frequency Shift keying)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2F24B-E63C-7A74-0B6B-70D328C2E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75380"/>
            <a:ext cx="10131425" cy="3649133"/>
          </a:xfrm>
        </p:spPr>
        <p:txBody>
          <a:bodyPr>
            <a:normAutofit/>
          </a:bodyPr>
          <a:lstStyle/>
          <a:p>
            <a:r>
              <a:rPr lang="en-US" sz="2800" dirty="0"/>
              <a:t>FSK is the digital modulation technique in which the frequency of the carrier signal varies according to the digital signal changes.</a:t>
            </a:r>
          </a:p>
          <a:p>
            <a:r>
              <a:rPr lang="en-US" sz="2800" dirty="0"/>
              <a:t> FSK is a scheme of frequency modulation.
The output of a FSK modulated wave is high in frequency for a binary High input and is low in frequency for a binary Low input.</a:t>
            </a:r>
          </a:p>
          <a:p>
            <a:r>
              <a:rPr lang="en-US" sz="2800" dirty="0"/>
              <a:t> The binary 1s and 0s are called Mark and Space frequencies.</a:t>
            </a:r>
          </a:p>
        </p:txBody>
      </p:sp>
    </p:spTree>
    <p:extLst>
      <p:ext uri="{BB962C8B-B14F-4D97-AF65-F5344CB8AC3E}">
        <p14:creationId xmlns:p14="http://schemas.microsoft.com/office/powerpoint/2010/main" val="11650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A3060-EA08-44CA-DDA9-A09FFBAEC7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594E0-4643-6296-73AC-C4D4D931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76012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FSK waves:-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E5DB8-145B-6990-17E9-04438C04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17" y="1506136"/>
            <a:ext cx="8029165" cy="48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DA3D6-41BE-A80D-94BA-11778080E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E807DA-8C58-6EA2-430C-B57E449B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FSK modulator:-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B97D-1EC4-3D32-6DE0-E48A36B0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66526"/>
            <a:ext cx="10131425" cy="1456267"/>
          </a:xfrm>
        </p:spPr>
        <p:txBody>
          <a:bodyPr>
            <a:noAutofit/>
          </a:bodyPr>
          <a:lstStyle/>
          <a:p>
            <a:r>
              <a:rPr lang="en-US" sz="3000" dirty="0"/>
              <a:t>The FSK modulator block diagram comprises of two oscillators with a clock and the input binary sequence. Following is its block diagram.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BD8AE-B195-0EAC-DB88-BA37A027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35" y="2742456"/>
            <a:ext cx="5471710" cy="39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3E0D5-C54C-6594-638B-DF0CE170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4FF6-C89C-18B6-A89D-08BC6DF6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693" y="597309"/>
            <a:ext cx="8893533" cy="5663381"/>
          </a:xfrm>
        </p:spPr>
        <p:txBody>
          <a:bodyPr>
            <a:normAutofit/>
          </a:bodyPr>
          <a:lstStyle/>
          <a:p>
            <a:r>
              <a:rPr lang="en-US" sz="2800" dirty="0"/>
              <a:t>The two oscillators, producing a higher and a lower frequency signals, are connected to a switch along with an internal clock.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To avoid the abrupt phase discontinuities of the output waveform during the transmission of the message, a clock is applied to both the oscillators, internally.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 binary input sequence is applied to the transmitter so as to choose the frequencies according to the binary input.</a:t>
            </a:r>
          </a:p>
        </p:txBody>
      </p:sp>
    </p:spTree>
    <p:extLst>
      <p:ext uri="{BB962C8B-B14F-4D97-AF65-F5344CB8AC3E}">
        <p14:creationId xmlns:p14="http://schemas.microsoft.com/office/powerpoint/2010/main" val="113138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0C1B8-D59B-172A-A695-D8A092A275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5C1C4-09CD-AE56-A584-2D5B9AD0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40" y="421736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b="1" i="1" dirty="0"/>
              <a:t>FSK modulator Circuit diagram:-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B74E8-7DB1-A6BF-144F-CE1105C9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19" y="1592867"/>
            <a:ext cx="7770761" cy="49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4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415</TotalTime>
  <Words>645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ADLaM Display</vt:lpstr>
      <vt:lpstr>Arial</vt:lpstr>
      <vt:lpstr>Calibri</vt:lpstr>
      <vt:lpstr>Calibri Light</vt:lpstr>
      <vt:lpstr>Celestial</vt:lpstr>
      <vt:lpstr>FSK Modulator </vt:lpstr>
      <vt:lpstr>AIM:- </vt:lpstr>
      <vt:lpstr>Objectives:- </vt:lpstr>
      <vt:lpstr>MATERIAL REQUIRED:-</vt:lpstr>
      <vt:lpstr>FSK (Frequency Shift keying)</vt:lpstr>
      <vt:lpstr>FSK waves:-</vt:lpstr>
      <vt:lpstr>FSK modulator:-</vt:lpstr>
      <vt:lpstr>PowerPoint Presentation</vt:lpstr>
      <vt:lpstr>FSK modulator Circuit diagram:-</vt:lpstr>
      <vt:lpstr>FSK modulator SIMULATION :-</vt:lpstr>
      <vt:lpstr>FSK modulator SIMULATION OUTPUT :-</vt:lpstr>
      <vt:lpstr>Functions OF COMPONENTS USED:-</vt:lpstr>
      <vt:lpstr>Functions OF COMPONENTS USED:-</vt:lpstr>
      <vt:lpstr>HARDWARE CIRCUIT :-</vt:lpstr>
      <vt:lpstr>output :-</vt:lpstr>
      <vt:lpstr>PCB DESIGN AND HARDWARE :-</vt:lpstr>
      <vt:lpstr>Applications :-</vt:lpstr>
      <vt:lpstr>References :-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FSK Modulator  &amp;  Demodulator</dc:title>
  <dc:creator>Suraj Shewale</dc:creator>
  <cp:lastModifiedBy>Suraj Shewale</cp:lastModifiedBy>
  <cp:revision>15</cp:revision>
  <dcterms:created xsi:type="dcterms:W3CDTF">2024-02-08T18:59:05Z</dcterms:created>
  <dcterms:modified xsi:type="dcterms:W3CDTF">2024-05-08T06:26:10Z</dcterms:modified>
</cp:coreProperties>
</file>